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4660"/>
  </p:normalViewPr>
  <p:slideViewPr>
    <p:cSldViewPr snapToGrid="0">
      <p:cViewPr varScale="1">
        <p:scale>
          <a:sx n="97" d="100"/>
          <a:sy n="97" d="100"/>
        </p:scale>
        <p:origin x="41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cs-CZ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8.9464113798551334E-2"/>
          <c:y val="3.0808166008703182E-2"/>
          <c:w val="0.77357321065445073"/>
          <c:h val="0.42789986557354404"/>
        </c:manualLayout>
      </c:layout>
      <c:bar3DChart>
        <c:barDir val="col"/>
        <c:grouping val="standar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Řada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List1!$A$2:$A$5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List1!$B$2:$B$5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70-44E2-99EB-30F1BBB76714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  <c:pt idx="0">
                  <c:v>Řada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List1!$A$2:$A$5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List1!$C$2:$C$5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370-44E2-99EB-30F1BBB76714}"/>
            </c:ext>
          </c:extLst>
        </c:ser>
        <c:ser>
          <c:idx val="2"/>
          <c:order val="2"/>
          <c:tx>
            <c:strRef>
              <c:f>List1!$D$1</c:f>
              <c:strCache>
                <c:ptCount val="1"/>
                <c:pt idx="0">
                  <c:v>Řada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List1!$A$2:$A$5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List1!$D$2:$D$5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370-44E2-99EB-30F1BBB767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048676032"/>
        <c:axId val="2048676992"/>
        <c:axId val="191123519"/>
      </c:bar3DChart>
      <c:catAx>
        <c:axId val="2048676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2048676992"/>
        <c:crosses val="autoZero"/>
        <c:auto val="1"/>
        <c:lblAlgn val="ctr"/>
        <c:lblOffset val="100"/>
        <c:noMultiLvlLbl val="0"/>
      </c:catAx>
      <c:valAx>
        <c:axId val="2048676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2048676032"/>
        <c:crosses val="autoZero"/>
        <c:crossBetween val="between"/>
      </c:valAx>
      <c:serAx>
        <c:axId val="191123519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2048676992"/>
        <c:crosses val="autoZero"/>
      </c:ser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e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D850188-1CBE-5DC6-705F-194E98576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FF19A4A1-5499-F529-2265-1378E26EAD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791053B-371B-EBEB-699C-EA05F0AE4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ECD71D2-CE2E-18EA-BBBE-B5D5280BF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0C1F2A9-DFD0-5DF0-AF6D-D52D2637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67828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836BD90-6B70-0650-2F3A-C86703173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82B0AFE4-95B7-A144-8361-A83EC5AA1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7E4F4AC-6A00-4661-93C9-B59B673A8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C85B14C-A54F-F5FD-D51C-5EC2B7511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BAD1864-A764-E72A-2B58-4C4FC60A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85049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1C5D8AE8-70DB-A1B8-D02F-E5757EDBF9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E7C61AA7-B689-5775-A448-42238A5673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8F06249-1612-290B-B3C9-7FAE027D9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DCAD642-3108-8E72-B181-0B56DE901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A5A5D01-4D13-57FF-0A32-0AE35F4B3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70488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9AB8961-B5B5-E7BB-A3F5-0976C1335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E8E0087-C7F3-A5D1-0F0E-73D2ACA11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43D8E98-0BFD-B969-AA04-A14F99F56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C926CDA-B175-6926-B4AC-B959A5723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B659ADA-41EC-B419-9A57-BA6F2E27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49092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EFD7A7B-DA54-DA2F-8384-EDA63D6A0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8C14F7D1-2FA7-7077-64B7-CE5A746D6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6FD56DE-0566-5DC8-1847-7F61AA92F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D1B3076-E3BD-6AF6-A3D6-78FB21748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F551ED4-FFBB-610C-C07F-F9F0388A1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888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74DDCBF-9F62-0917-486B-CFE7BBF08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52FDB6D-98C9-C1A0-C3A7-CA1B13F355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829FE169-B632-24D5-C10D-64CCBA396A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03F0E0C2-0A9E-1067-9A3B-F4A6FC21E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5D987ED6-EB3C-3681-CF52-94548A3F5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9FA084EF-1940-4683-D0B7-6FE78CB8F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44145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CBB0542-81F5-DF66-9C6E-66691DC26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87E00439-2555-C834-39B4-B3690D992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56DA0719-40C0-EF0C-DCA8-32EF7849E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BF0180C5-DAA5-1D3D-66A3-B6A6AAFA4E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97945A7E-FB13-1A6C-5052-747F615DFC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76762390-8889-2B24-1D5F-60820F9D2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870F1A80-E400-AC7F-08E1-59136BC70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E515B570-96B7-E2A9-606F-85995425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29262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14D3FE8-2294-A5D2-230A-20FC9E060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0AF296C6-5797-A741-E34C-BDA68D49A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C714423-4360-602D-60D6-11E6ACE5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DB1CFECB-1972-805E-1E27-EC3B3ED97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6717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E61F36ED-A2BC-D4D4-EBEE-1C7E05785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08F4DC59-F30F-0122-F9C7-15170FD06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5EA21A25-2A3B-04BE-50AA-5B16BECA3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89390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A2EAF0C-56F7-A6D6-B89C-2E569D41C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B8FBD00-808A-1F46-9501-48BD0ECD2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91A59291-16DC-A282-C738-F41B656101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B428145-371C-669C-AFA0-2B6D85BCF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EE21E3B8-2811-83A9-1C1E-D6F7A5759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7E9BB9C-8078-CB9C-08BC-3A2EB5978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24014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5B189C1-D453-CC95-4096-2FF2C8B20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9E837122-12CB-BCBD-F479-4C4BA7F46F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D6864235-5C0D-3A42-E647-7E8F8596E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F5CF9022-D2C8-B941-FB2A-A32D592C3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81B23159-1851-9792-F02D-86A491CAC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B73E622D-80DD-341D-B7C4-7C35CBD94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796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11712556-4BC7-B895-4259-0E35CFA92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FDC1627-6019-7E37-E44F-0CDBDA0E58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1D2A6D76-E613-11EF-7CFA-B1C3712B71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6783B7-C6D6-4A39-81CB-A716F499B080}" type="datetimeFigureOut">
              <a:rPr lang="cs-CZ" smtClean="0"/>
              <a:t>25.02.2025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55E8CFE-9EB0-2E98-1942-057DD7295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49AB10D-4C57-03E6-68B1-51E42D40CA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1FA56A-0D59-4470-8C3D-7CBEB1AE109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79999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 descr="Obsah obrázku Lidská tvář, oblečení, osoba, zeď">
            <a:extLst>
              <a:ext uri="{FF2B5EF4-FFF2-40B4-BE49-F238E27FC236}">
                <a16:creationId xmlns:a16="http://schemas.microsoft.com/office/drawing/2014/main" id="{73BEEF3B-0207-0C4D-F64D-2BD351B4A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57D50F1-B289-9B00-6CAD-5CE893CDE1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1224" y="122284"/>
            <a:ext cx="10423071" cy="1174977"/>
          </a:xfrm>
        </p:spPr>
        <p:txBody>
          <a:bodyPr/>
          <a:lstStyle/>
          <a:p>
            <a:r>
              <a:rPr lang="cs-CZ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Algerian" panose="04020705040A02060702" pitchFamily="82" charset="0"/>
              </a:rPr>
              <a:t>Databázový procesor II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BFE3079-764A-1940-56E6-D006905031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Kliknutím vložíte podnadpis</a:t>
            </a:r>
          </a:p>
        </p:txBody>
      </p:sp>
    </p:spTree>
    <p:extLst>
      <p:ext uri="{BB962C8B-B14F-4D97-AF65-F5344CB8AC3E}">
        <p14:creationId xmlns:p14="http://schemas.microsoft.com/office/powerpoint/2010/main" val="342907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4B0B6BB-D272-EAC0-4EF8-5D695CC83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Makra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41D66C1-1569-8807-EBF6-29305ECB2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0" i="0" dirty="0">
                <a:effectLst/>
                <a:latin typeface="gg sans"/>
              </a:rPr>
              <a:t>Makra v Accessu umožňují automatizaci úloh bez nutnosti programování ve VBA</a:t>
            </a:r>
          </a:p>
          <a:p>
            <a:r>
              <a:rPr lang="cs-CZ" b="0" i="0" dirty="0">
                <a:effectLst/>
                <a:latin typeface="gg sans"/>
              </a:rPr>
              <a:t>Pomocí maker lze například automaticky otevírat formuláře, provádět dotazy nebo reagovat na události.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878413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CB04D36-8127-E750-60FA-FFDCA8E24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Typy maker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772D4F6-F0C3-38CD-CBE9-CD07F65B8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033"/>
            <a:ext cx="10515600" cy="4351338"/>
          </a:xfrm>
        </p:spPr>
        <p:txBody>
          <a:bodyPr>
            <a:normAutofit/>
          </a:bodyPr>
          <a:lstStyle/>
          <a:p>
            <a:r>
              <a:rPr lang="cs-CZ" b="0" i="0" dirty="0">
                <a:effectLst/>
                <a:latin typeface="gg sans"/>
              </a:rPr>
              <a:t>Samostatná makra – lze je spouštět samostatně nebo z formulářů/tlačítek</a:t>
            </a:r>
          </a:p>
          <a:p>
            <a:r>
              <a:rPr lang="cs-CZ" b="0" i="0" dirty="0">
                <a:effectLst/>
                <a:latin typeface="gg sans"/>
              </a:rPr>
              <a:t>Vnořená makra – jsou součástí formulářů nebo sestav a spouštějí se při určitých událostech</a:t>
            </a:r>
          </a:p>
          <a:p>
            <a:r>
              <a:rPr lang="cs-CZ" b="0" i="0" dirty="0">
                <a:effectLst/>
                <a:latin typeface="gg sans"/>
              </a:rPr>
              <a:t>Nejběžnější akce v makrech: </a:t>
            </a:r>
          </a:p>
          <a:p>
            <a:pPr lvl="1"/>
            <a:r>
              <a:rPr lang="cs-CZ" b="0" i="0" dirty="0">
                <a:effectLst/>
                <a:latin typeface="gg sans"/>
              </a:rPr>
              <a:t>Otevření formuláře/tabulky</a:t>
            </a:r>
          </a:p>
          <a:p>
            <a:pPr lvl="1"/>
            <a:r>
              <a:rPr lang="cs-CZ" b="0" i="0" dirty="0">
                <a:effectLst/>
                <a:latin typeface="gg sans"/>
              </a:rPr>
              <a:t>Spuštění dotazu Zobrazení zprávy</a:t>
            </a:r>
          </a:p>
          <a:p>
            <a:pPr lvl="1"/>
            <a:r>
              <a:rPr lang="cs-CZ" b="0" i="0" dirty="0">
                <a:effectLst/>
                <a:latin typeface="gg sans"/>
              </a:rPr>
              <a:t>Export/import dat Podmíněné operace</a:t>
            </a:r>
          </a:p>
          <a:p>
            <a:r>
              <a:rPr lang="cs-CZ" b="0" i="0" dirty="0">
                <a:effectLst/>
                <a:latin typeface="gg sans"/>
              </a:rPr>
              <a:t>Makra jsou vhodná pro základní automatizaci, ale pro složitější operace je vhodnější VBA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20350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ástupný obsah 4" descr="Obsah obrázku osoba, oblečení, budova, hodiny&#10;&#10;Obsah vygenerovaný umělou inteligencí může být nesprávný.">
            <a:extLst>
              <a:ext uri="{FF2B5EF4-FFF2-40B4-BE49-F238E27FC236}">
                <a16:creationId xmlns:a16="http://schemas.microsoft.com/office/drawing/2014/main" id="{6B5D07F7-2CF6-E19F-7673-68E3118E5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D7C71DEB-C286-FE56-261E-4579747A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5667" y="4754689"/>
            <a:ext cx="10515600" cy="1325563"/>
          </a:xfrm>
        </p:spPr>
        <p:txBody>
          <a:bodyPr>
            <a:noAutofit/>
          </a:bodyPr>
          <a:lstStyle/>
          <a:p>
            <a:r>
              <a:rPr lang="cs-CZ" sz="15000" b="1" i="1" u="sng" dirty="0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unstler Script" panose="030304020206070D0D06" pitchFamily="66" charset="0"/>
              </a:rPr>
              <a:t>Konec</a:t>
            </a:r>
          </a:p>
        </p:txBody>
      </p:sp>
      <p:graphicFrame>
        <p:nvGraphicFramePr>
          <p:cNvPr id="10" name="Graf 9">
            <a:extLst>
              <a:ext uri="{FF2B5EF4-FFF2-40B4-BE49-F238E27FC236}">
                <a16:creationId xmlns:a16="http://schemas.microsoft.com/office/drawing/2014/main" id="{A7A6CF0A-5638-8C77-0E06-E6A713255C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7740403"/>
              </p:ext>
            </p:extLst>
          </p:nvPr>
        </p:nvGraphicFramePr>
        <p:xfrm>
          <a:off x="8133644" y="171233"/>
          <a:ext cx="4109156" cy="3011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7510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AE79396-AC62-2404-2041-4930C0F82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Databázový procesor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2FC7AEA-1AC8-3DF7-0519-CCDBF4D3F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5638"/>
            <a:ext cx="7641771" cy="5032375"/>
          </a:xfrm>
        </p:spPr>
        <p:txBody>
          <a:bodyPr>
            <a:normAutofit/>
          </a:bodyPr>
          <a:lstStyle/>
          <a:p>
            <a:r>
              <a:rPr lang="cs-CZ" b="0" i="0" dirty="0">
                <a:effectLst/>
                <a:latin typeface="gg sans"/>
              </a:rPr>
              <a:t>software určený k vytváření, správě a manipulaci s databázemi. </a:t>
            </a:r>
          </a:p>
          <a:p>
            <a:r>
              <a:rPr lang="cs-CZ" b="0" i="0" dirty="0">
                <a:effectLst/>
                <a:latin typeface="gg sans"/>
              </a:rPr>
              <a:t>Umožňuje uživatelům organizovat, ukládat, vyhledávat a upravovat data efektivním způsobem. </a:t>
            </a:r>
          </a:p>
          <a:p>
            <a:r>
              <a:rPr lang="cs-CZ" b="0" i="0" dirty="0">
                <a:effectLst/>
                <a:latin typeface="gg sans"/>
              </a:rPr>
              <a:t>Hlavní funkce databázového procesoru </a:t>
            </a:r>
          </a:p>
          <a:p>
            <a:pPr lvl="1"/>
            <a:r>
              <a:rPr lang="cs-CZ" b="0" i="0" dirty="0">
                <a:effectLst/>
                <a:latin typeface="gg sans"/>
              </a:rPr>
              <a:t>Správa dat – ukládání, třídění, filtrování a vyhledávání dat. </a:t>
            </a:r>
          </a:p>
          <a:p>
            <a:pPr lvl="1"/>
            <a:r>
              <a:rPr lang="cs-CZ" b="0" i="0" dirty="0">
                <a:effectLst/>
                <a:latin typeface="gg sans"/>
              </a:rPr>
              <a:t>Manipulace s daty – přidávání, úprava a mazání záznamů.</a:t>
            </a:r>
          </a:p>
          <a:p>
            <a:pPr lvl="1"/>
            <a:r>
              <a:rPr lang="cs-CZ" b="0" i="0" dirty="0">
                <a:effectLst/>
                <a:latin typeface="gg sans"/>
              </a:rPr>
              <a:t>Dotazy a analýza dat – umožňuje zpracovávat data podle definovaných kritérií.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2926898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07879D2-0DBE-FE6E-8595-81676FEF5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Dotazy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7F45032-CECC-6F97-3943-A8C1D4ACA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0" i="0" dirty="0">
                <a:effectLst/>
                <a:latin typeface="gg sans"/>
              </a:rPr>
              <a:t>Dotazy slouží k vyhledávání, filtrování a manipulaci s daty v databázi.</a:t>
            </a:r>
          </a:p>
          <a:p>
            <a:r>
              <a:rPr lang="cs-CZ" b="0" i="0" dirty="0">
                <a:effectLst/>
                <a:latin typeface="gg sans"/>
              </a:rPr>
              <a:t>Typy dotazů: </a:t>
            </a:r>
          </a:p>
          <a:p>
            <a:pPr lvl="1"/>
            <a:r>
              <a:rPr lang="cs-CZ" b="0" i="0" dirty="0">
                <a:effectLst/>
                <a:latin typeface="gg sans"/>
              </a:rPr>
              <a:t>Výběrové dotazy (</a:t>
            </a:r>
            <a:r>
              <a:rPr lang="cs-CZ" b="0" i="0" dirty="0" err="1">
                <a:effectLst/>
                <a:latin typeface="gg sans"/>
              </a:rPr>
              <a:t>Select</a:t>
            </a:r>
            <a:r>
              <a:rPr lang="cs-CZ" b="0" i="0" dirty="0">
                <a:effectLst/>
                <a:latin typeface="gg sans"/>
              </a:rPr>
              <a:t> </a:t>
            </a:r>
            <a:r>
              <a:rPr lang="cs-CZ" b="0" i="0" dirty="0" err="1">
                <a:effectLst/>
                <a:latin typeface="gg sans"/>
              </a:rPr>
              <a:t>Query</a:t>
            </a:r>
            <a:r>
              <a:rPr lang="cs-CZ" b="0" i="0" dirty="0">
                <a:effectLst/>
                <a:latin typeface="gg sans"/>
              </a:rPr>
              <a:t>) – zobrazují data z jedné nebo více tabulek podle stanovených kritérií. </a:t>
            </a:r>
          </a:p>
          <a:p>
            <a:pPr lvl="1"/>
            <a:r>
              <a:rPr lang="cs-CZ" b="0" i="0" dirty="0">
                <a:effectLst/>
                <a:latin typeface="gg sans"/>
              </a:rPr>
              <a:t>Akční dotazy (</a:t>
            </a:r>
            <a:r>
              <a:rPr lang="cs-CZ" b="0" i="0" dirty="0" err="1">
                <a:effectLst/>
                <a:latin typeface="gg sans"/>
              </a:rPr>
              <a:t>Action</a:t>
            </a:r>
            <a:r>
              <a:rPr lang="cs-CZ" b="0" i="0" dirty="0">
                <a:effectLst/>
                <a:latin typeface="gg sans"/>
              </a:rPr>
              <a:t> </a:t>
            </a:r>
            <a:r>
              <a:rPr lang="cs-CZ" b="0" i="0" dirty="0" err="1">
                <a:effectLst/>
                <a:latin typeface="gg sans"/>
              </a:rPr>
              <a:t>Query</a:t>
            </a:r>
            <a:r>
              <a:rPr lang="cs-CZ" b="0" i="0" dirty="0">
                <a:effectLst/>
                <a:latin typeface="gg sans"/>
              </a:rPr>
              <a:t>) – umožňují měnit data v databázi:</a:t>
            </a:r>
          </a:p>
          <a:p>
            <a:pPr lvl="2"/>
            <a:r>
              <a:rPr lang="cs-CZ" b="0" i="0" dirty="0">
                <a:effectLst/>
                <a:latin typeface="gg sans"/>
              </a:rPr>
              <a:t>Přidávací dotaz (</a:t>
            </a:r>
            <a:r>
              <a:rPr lang="cs-CZ" b="0" i="0" dirty="0" err="1">
                <a:effectLst/>
                <a:latin typeface="gg sans"/>
              </a:rPr>
              <a:t>Append</a:t>
            </a:r>
            <a:r>
              <a:rPr lang="cs-CZ" b="0" i="0" dirty="0">
                <a:effectLst/>
                <a:latin typeface="gg sans"/>
              </a:rPr>
              <a:t> </a:t>
            </a:r>
            <a:r>
              <a:rPr lang="cs-CZ" b="0" i="0" dirty="0" err="1">
                <a:effectLst/>
                <a:latin typeface="gg sans"/>
              </a:rPr>
              <a:t>Query</a:t>
            </a:r>
            <a:r>
              <a:rPr lang="cs-CZ" b="0" i="0" dirty="0">
                <a:effectLst/>
                <a:latin typeface="gg sans"/>
              </a:rPr>
              <a:t>) – přidává nové záznamy do tabulky.</a:t>
            </a:r>
          </a:p>
          <a:p>
            <a:pPr lvl="2"/>
            <a:r>
              <a:rPr lang="cs-CZ" b="0" i="0" dirty="0">
                <a:effectLst/>
                <a:latin typeface="gg sans"/>
              </a:rPr>
              <a:t>Aktualizační dotaz (Update </a:t>
            </a:r>
            <a:r>
              <a:rPr lang="cs-CZ" b="0" i="0" dirty="0" err="1">
                <a:effectLst/>
                <a:latin typeface="gg sans"/>
              </a:rPr>
              <a:t>Query</a:t>
            </a:r>
            <a:r>
              <a:rPr lang="cs-CZ" b="0" i="0" dirty="0">
                <a:effectLst/>
                <a:latin typeface="gg sans"/>
              </a:rPr>
              <a:t>) – mění hodnoty v tabulce. </a:t>
            </a:r>
          </a:p>
          <a:p>
            <a:pPr lvl="2"/>
            <a:r>
              <a:rPr lang="cs-CZ" b="0" i="0" dirty="0">
                <a:effectLst/>
                <a:latin typeface="gg sans"/>
              </a:rPr>
              <a:t>Odstraňovací dotaz (</a:t>
            </a:r>
            <a:r>
              <a:rPr lang="cs-CZ" b="0" i="0" dirty="0" err="1">
                <a:effectLst/>
                <a:latin typeface="gg sans"/>
              </a:rPr>
              <a:t>Delete</a:t>
            </a:r>
            <a:r>
              <a:rPr lang="cs-CZ" b="0" i="0" dirty="0">
                <a:effectLst/>
                <a:latin typeface="gg sans"/>
              </a:rPr>
              <a:t> </a:t>
            </a:r>
            <a:r>
              <a:rPr lang="cs-CZ" b="0" i="0" dirty="0" err="1">
                <a:effectLst/>
                <a:latin typeface="gg sans"/>
              </a:rPr>
              <a:t>Query</a:t>
            </a:r>
            <a:r>
              <a:rPr lang="cs-CZ" b="0" i="0" dirty="0">
                <a:effectLst/>
                <a:latin typeface="gg sans"/>
              </a:rPr>
              <a:t>) – maže data podle podmínky. </a:t>
            </a:r>
          </a:p>
          <a:p>
            <a:pPr lvl="2"/>
            <a:r>
              <a:rPr lang="cs-CZ" b="0" i="0" dirty="0">
                <a:effectLst/>
                <a:latin typeface="gg sans"/>
              </a:rPr>
              <a:t>Vytvářecí dotaz (Make Table </a:t>
            </a:r>
            <a:r>
              <a:rPr lang="cs-CZ" b="0" i="0" dirty="0" err="1">
                <a:effectLst/>
                <a:latin typeface="gg sans"/>
              </a:rPr>
              <a:t>Query</a:t>
            </a:r>
            <a:r>
              <a:rPr lang="cs-CZ" b="0" i="0" dirty="0">
                <a:effectLst/>
                <a:latin typeface="gg sans"/>
              </a:rPr>
              <a:t>) – vytvoří novou tabulku s vybranými daty. 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963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BE783-689B-C177-AC63-F00A30627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D7FB81C-9BE0-F813-5E79-32E8AE3E7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Dotazy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C6BB672-F65F-DF25-D2AD-2083CC177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0" i="0" dirty="0">
                <a:effectLst/>
                <a:latin typeface="gg sans"/>
              </a:rPr>
              <a:t>Parametrický dotaz (</a:t>
            </a:r>
            <a:r>
              <a:rPr lang="cs-CZ" b="0" i="0" dirty="0" err="1">
                <a:effectLst/>
                <a:latin typeface="gg sans"/>
              </a:rPr>
              <a:t>Parameter</a:t>
            </a:r>
            <a:r>
              <a:rPr lang="cs-CZ" b="0" i="0" dirty="0">
                <a:effectLst/>
                <a:latin typeface="gg sans"/>
              </a:rPr>
              <a:t> </a:t>
            </a:r>
            <a:r>
              <a:rPr lang="cs-CZ" b="0" i="0" dirty="0" err="1">
                <a:effectLst/>
                <a:latin typeface="gg sans"/>
              </a:rPr>
              <a:t>Query</a:t>
            </a:r>
            <a:r>
              <a:rPr lang="cs-CZ" b="0" i="0" dirty="0">
                <a:effectLst/>
                <a:latin typeface="gg sans"/>
              </a:rPr>
              <a:t>) – umožňuje uživateli zadat kritéria při spuštění dotazu. </a:t>
            </a:r>
          </a:p>
          <a:p>
            <a:r>
              <a:rPr lang="cs-CZ" b="0" i="0" dirty="0">
                <a:effectLst/>
                <a:latin typeface="gg sans"/>
              </a:rPr>
              <a:t>Křížový dotaz (</a:t>
            </a:r>
            <a:r>
              <a:rPr lang="cs-CZ" b="0" i="0" dirty="0" err="1">
                <a:effectLst/>
                <a:latin typeface="gg sans"/>
              </a:rPr>
              <a:t>Crosstab</a:t>
            </a:r>
            <a:r>
              <a:rPr lang="cs-CZ" b="0" i="0" dirty="0">
                <a:effectLst/>
                <a:latin typeface="gg sans"/>
              </a:rPr>
              <a:t> </a:t>
            </a:r>
            <a:r>
              <a:rPr lang="cs-CZ" b="0" i="0" dirty="0" err="1">
                <a:effectLst/>
                <a:latin typeface="gg sans"/>
              </a:rPr>
              <a:t>Query</a:t>
            </a:r>
            <a:r>
              <a:rPr lang="cs-CZ" b="0" i="0" dirty="0">
                <a:effectLst/>
                <a:latin typeface="gg sans"/>
              </a:rPr>
              <a:t>) – sumarizuje data do maticové struktury. SQL dotazy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743020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47964E5-1DF1-F8B9-DA4F-478EAACD0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Formuláře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298FC39-89F5-1FF5-1E59-69E278AA9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0" i="0" dirty="0">
                <a:effectLst/>
                <a:latin typeface="gg sans"/>
              </a:rPr>
              <a:t>Formuláře jsou klíčovou součástí databázových aplikací</a:t>
            </a:r>
          </a:p>
          <a:p>
            <a:r>
              <a:rPr lang="cs-CZ" b="0" i="0" dirty="0">
                <a:effectLst/>
                <a:latin typeface="gg sans"/>
              </a:rPr>
              <a:t>Poskytují uživatelsky přívětivé rozhraní pro práci s daty. </a:t>
            </a:r>
          </a:p>
          <a:p>
            <a:r>
              <a:rPr lang="cs-CZ" b="0" i="0" dirty="0">
                <a:effectLst/>
                <a:latin typeface="gg sans"/>
              </a:rPr>
              <a:t>Umožňují přidávání, úpravu, prohlížení a mazání záznamů, aniž by uživatel musel pracovat přímo s tabulkami. </a:t>
            </a:r>
            <a:br>
              <a:rPr lang="cs-CZ" dirty="0"/>
            </a:b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9708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58E9BA-4168-0428-DED9-41042877C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DAB68A7-9C8D-8007-0599-2100943E1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Formuláře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8EE790F-0C6D-64B3-B877-5C4DF4430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cs-CZ" b="0" i="0" dirty="0">
                <a:effectLst/>
                <a:latin typeface="gg sans"/>
              </a:rPr>
              <a:t>Funkce formulářů </a:t>
            </a:r>
          </a:p>
          <a:p>
            <a:pPr marL="0" indent="0">
              <a:buNone/>
            </a:pPr>
            <a:r>
              <a:rPr lang="cs-CZ" b="0" i="0" dirty="0">
                <a:effectLst/>
                <a:latin typeface="gg sans"/>
              </a:rPr>
              <a:t>✔ Přehledná prezentace dat – usnadňují zobrazení dat z tabulek v graficky upravené podobě. </a:t>
            </a:r>
          </a:p>
          <a:p>
            <a:pPr marL="0" indent="0">
              <a:buNone/>
            </a:pPr>
            <a:r>
              <a:rPr lang="cs-CZ" b="0" i="0" dirty="0">
                <a:effectLst/>
                <a:latin typeface="gg sans"/>
              </a:rPr>
              <a:t>✔ Zadávání a editace záznamů – umožňují rychle a efektivně přidávat nebo upravovat data. </a:t>
            </a:r>
          </a:p>
          <a:p>
            <a:pPr marL="0" indent="0">
              <a:buNone/>
            </a:pPr>
            <a:r>
              <a:rPr lang="cs-CZ" b="0" i="0" dirty="0">
                <a:effectLst/>
                <a:latin typeface="gg sans"/>
              </a:rPr>
              <a:t>✔ Ovládání databázových operací – obsahují tlačítka, rozevírací seznamy a další prvky pro řízení práce s databází. </a:t>
            </a:r>
          </a:p>
          <a:p>
            <a:pPr marL="0" indent="0">
              <a:buNone/>
            </a:pPr>
            <a:r>
              <a:rPr lang="cs-CZ" b="0" i="0" dirty="0">
                <a:effectLst/>
                <a:latin typeface="gg sans"/>
              </a:rPr>
              <a:t>✔ Zlepšení uživatelské zkušenosti – mohou obsahovat validace, automatické výpočty a další nástroje, které usnadňují práci. </a:t>
            </a:r>
          </a:p>
          <a:p>
            <a:pPr marL="0" indent="0">
              <a:buNone/>
            </a:pPr>
            <a:r>
              <a:rPr lang="cs-CZ" b="0" i="0" dirty="0">
                <a:effectLst/>
                <a:latin typeface="gg sans"/>
              </a:rPr>
              <a:t>✔ Interakce s makry a VBA – mohou reagovat na různé akce uživatele (např. tlačítko pro spuštění dotazu).</a:t>
            </a:r>
            <a:endParaRPr lang="cs-CZ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B6BC3C-769A-90AB-8D96-F8E04FBE1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177" y="203199"/>
            <a:ext cx="6733822" cy="174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19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D5BB8-0DE4-6FFE-1D7D-10EBB5390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 err="1">
                <a:effectLst/>
                <a:latin typeface="gg sans"/>
              </a:rPr>
              <a:t>Typy</a:t>
            </a:r>
            <a:r>
              <a:rPr lang="en-US" b="0" i="0" dirty="0">
                <a:effectLst/>
                <a:latin typeface="gg sans"/>
              </a:rPr>
              <a:t> </a:t>
            </a:r>
            <a:r>
              <a:rPr lang="en-US" b="0" i="0" dirty="0" err="1">
                <a:effectLst/>
                <a:latin typeface="gg sans"/>
              </a:rPr>
              <a:t>formulářů</a:t>
            </a:r>
            <a:r>
              <a:rPr lang="en-US" b="0" i="0" dirty="0">
                <a:effectLst/>
                <a:latin typeface="gg sans"/>
              </a:rPr>
              <a:t> v MS Access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736A149-E0A6-6EF2-BBF4-89F2F8094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Jednoduchý formulář</a:t>
            </a:r>
          </a:p>
          <a:p>
            <a:pPr lvl="1"/>
            <a:r>
              <a:rPr lang="cs-CZ" dirty="0"/>
              <a:t>Zobrazuje se vždy jeden záznam databáze</a:t>
            </a:r>
          </a:p>
          <a:p>
            <a:r>
              <a:rPr lang="cs-CZ" dirty="0"/>
              <a:t>Kontinuální formulář</a:t>
            </a:r>
          </a:p>
          <a:p>
            <a:pPr lvl="1"/>
            <a:r>
              <a:rPr lang="cs-CZ" dirty="0"/>
              <a:t>Zobrazuje více záznamů pod sebou</a:t>
            </a:r>
          </a:p>
          <a:p>
            <a:pPr lvl="1"/>
            <a:r>
              <a:rPr lang="cs-CZ" dirty="0"/>
              <a:t>Každý řádek odpovídá jednomu záznamu, ale zachovává vizuální styl formuláře</a:t>
            </a:r>
          </a:p>
          <a:p>
            <a:r>
              <a:rPr lang="cs-CZ" dirty="0"/>
              <a:t>Rozdělený formulář</a:t>
            </a:r>
          </a:p>
          <a:p>
            <a:pPr lvl="1"/>
            <a:r>
              <a:rPr lang="cs-CZ" dirty="0"/>
              <a:t>Kombinuje dvě části</a:t>
            </a:r>
          </a:p>
          <a:p>
            <a:pPr lvl="2"/>
            <a:r>
              <a:rPr lang="cs-CZ" dirty="0"/>
              <a:t>Horní – s jedním záznamem</a:t>
            </a:r>
          </a:p>
          <a:p>
            <a:pPr lvl="2"/>
            <a:r>
              <a:rPr lang="cs-CZ" dirty="0"/>
              <a:t>Dolní – jako tabulkový přehled</a:t>
            </a:r>
          </a:p>
        </p:txBody>
      </p:sp>
    </p:spTree>
    <p:extLst>
      <p:ext uri="{BB962C8B-B14F-4D97-AF65-F5344CB8AC3E}">
        <p14:creationId xmlns:p14="http://schemas.microsoft.com/office/powerpoint/2010/main" val="491024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2B6FFE-D9A1-4BAE-2F5D-93C4B2623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0D56D09-F1A6-B7A0-288F-4F118B396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 err="1">
                <a:effectLst/>
                <a:latin typeface="gg sans"/>
              </a:rPr>
              <a:t>Typy</a:t>
            </a:r>
            <a:r>
              <a:rPr lang="en-US" b="0" i="0" dirty="0">
                <a:effectLst/>
                <a:latin typeface="gg sans"/>
              </a:rPr>
              <a:t> </a:t>
            </a:r>
            <a:r>
              <a:rPr lang="en-US" b="0" i="0" dirty="0" err="1">
                <a:effectLst/>
                <a:latin typeface="gg sans"/>
              </a:rPr>
              <a:t>formulářů</a:t>
            </a:r>
            <a:r>
              <a:rPr lang="en-US" b="0" i="0" dirty="0">
                <a:effectLst/>
                <a:latin typeface="gg sans"/>
              </a:rPr>
              <a:t> v MS Access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8A1E06F-E915-8F93-C249-FB8193708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Hlavní formulář s </a:t>
            </a:r>
            <a:r>
              <a:rPr lang="cs-CZ" dirty="0" err="1"/>
              <a:t>podformulářem</a:t>
            </a:r>
            <a:endParaRPr lang="cs-CZ" dirty="0"/>
          </a:p>
          <a:p>
            <a:pPr lvl="1"/>
            <a:r>
              <a:rPr lang="cs-CZ" dirty="0"/>
              <a:t>Obsahuje hlavní formulář a uvnitř něj další formulář propojený s jinou tabulky</a:t>
            </a:r>
          </a:p>
          <a:p>
            <a:pPr lvl="1"/>
            <a:r>
              <a:rPr lang="cs-CZ" dirty="0"/>
              <a:t>Využívá se pro práci s relacemi</a:t>
            </a:r>
          </a:p>
          <a:p>
            <a:r>
              <a:rPr lang="cs-CZ" dirty="0"/>
              <a:t>Vázaný formulář</a:t>
            </a:r>
          </a:p>
          <a:p>
            <a:pPr lvl="1"/>
            <a:r>
              <a:rPr lang="cs-CZ" dirty="0"/>
              <a:t>Propojený s tabulkou nebo dotazem, data se ukládají přímo do databáze</a:t>
            </a:r>
          </a:p>
          <a:p>
            <a:r>
              <a:rPr lang="cs-CZ" dirty="0"/>
              <a:t>Nevázaný formulář</a:t>
            </a:r>
          </a:p>
          <a:p>
            <a:pPr lvl="1"/>
            <a:r>
              <a:rPr lang="cs-CZ" dirty="0"/>
              <a:t>Není přímo spojen s tabulkou</a:t>
            </a:r>
          </a:p>
          <a:p>
            <a:pPr lvl="1"/>
            <a:r>
              <a:rPr lang="cs-CZ" dirty="0"/>
              <a:t>Používá se pro zadávání filtrů nebo spouštění akcí</a:t>
            </a:r>
          </a:p>
          <a:p>
            <a:endParaRPr lang="cs-CZ" dirty="0"/>
          </a:p>
          <a:p>
            <a:pPr marL="457200" lvl="1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77026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BEC7F0D-6E93-AC24-7F65-39C97EDC2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Ovládací prvky ve formulářích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1E11664-073B-0577-C6C0-C340FB6C8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cs-CZ" dirty="0"/>
              <a:t>Textová pole</a:t>
            </a:r>
          </a:p>
          <a:p>
            <a:pPr lvl="1"/>
            <a:r>
              <a:rPr lang="cs-CZ" b="0" i="0" dirty="0">
                <a:effectLst/>
                <a:latin typeface="gg sans"/>
              </a:rPr>
              <a:t>pro zadávání nebo zobrazování textových hodnot.</a:t>
            </a:r>
            <a:endParaRPr lang="cs-CZ" dirty="0"/>
          </a:p>
          <a:p>
            <a:r>
              <a:rPr lang="cs-CZ" dirty="0"/>
              <a:t>Rozevírací seznamy</a:t>
            </a:r>
          </a:p>
          <a:p>
            <a:pPr lvl="1"/>
            <a:r>
              <a:rPr lang="cs-CZ" dirty="0"/>
              <a:t>Umožňují výběr z předdefinovaných možností</a:t>
            </a:r>
          </a:p>
          <a:p>
            <a:r>
              <a:rPr lang="cs-CZ" dirty="0"/>
              <a:t>Přepínače a zaškrtávací pole</a:t>
            </a:r>
          </a:p>
          <a:p>
            <a:pPr lvl="1"/>
            <a:r>
              <a:rPr lang="cs-CZ" dirty="0"/>
              <a:t>Pro volbu mezi různými možnostmi</a:t>
            </a:r>
          </a:p>
          <a:p>
            <a:r>
              <a:rPr lang="cs-CZ" dirty="0"/>
              <a:t>Tlačítka</a:t>
            </a:r>
          </a:p>
          <a:p>
            <a:pPr lvl="1"/>
            <a:r>
              <a:rPr lang="cs-CZ" dirty="0"/>
              <a:t>Pro spouštění akcí</a:t>
            </a:r>
          </a:p>
          <a:p>
            <a:r>
              <a:rPr lang="cs-CZ" dirty="0"/>
              <a:t>Navigační ovládání</a:t>
            </a:r>
          </a:p>
          <a:p>
            <a:pPr lvl="1"/>
            <a:r>
              <a:rPr lang="cs-CZ" dirty="0"/>
              <a:t>Umožňuje snadné přecházení mezi záznamy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664175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563</Words>
  <Application>Microsoft Office PowerPoint</Application>
  <PresentationFormat>Širokoúhlá obrazovka</PresentationFormat>
  <Paragraphs>75</Paragraphs>
  <Slides>12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12</vt:i4>
      </vt:variant>
    </vt:vector>
  </HeadingPairs>
  <TitlesOfParts>
    <vt:vector size="19" baseType="lpstr">
      <vt:lpstr>Algerian</vt:lpstr>
      <vt:lpstr>Aptos</vt:lpstr>
      <vt:lpstr>Aptos Display</vt:lpstr>
      <vt:lpstr>Arial</vt:lpstr>
      <vt:lpstr>gg sans</vt:lpstr>
      <vt:lpstr>Kunstler Script</vt:lpstr>
      <vt:lpstr>Motiv Office</vt:lpstr>
      <vt:lpstr>Databázový procesor II</vt:lpstr>
      <vt:lpstr>Databázový procesor</vt:lpstr>
      <vt:lpstr>Dotazy</vt:lpstr>
      <vt:lpstr>Dotazy</vt:lpstr>
      <vt:lpstr>Formuláře</vt:lpstr>
      <vt:lpstr>Formuláře</vt:lpstr>
      <vt:lpstr>Typy formulářů v MS Access</vt:lpstr>
      <vt:lpstr>Typy formulářů v MS Access</vt:lpstr>
      <vt:lpstr>Ovládací prvky ve formulářích</vt:lpstr>
      <vt:lpstr>Makra</vt:lpstr>
      <vt:lpstr>Typy maker</vt:lpstr>
      <vt:lpstr>Konec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Libor Maška</dc:creator>
  <cp:lastModifiedBy>Libor Maška</cp:lastModifiedBy>
  <cp:revision>12</cp:revision>
  <dcterms:created xsi:type="dcterms:W3CDTF">2025-02-23T12:00:15Z</dcterms:created>
  <dcterms:modified xsi:type="dcterms:W3CDTF">2025-02-25T09:33:51Z</dcterms:modified>
</cp:coreProperties>
</file>

<file path=docProps/thumbnail.jpeg>
</file>